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7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BD8C68-83CB-4B1B-A7AC-6D913930D10F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GeoAFM_CalcImage_Polymer_002a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GeoAFM_CalcImage_Polymer_002b</a:t>
            </a:r>
          </a:p>
          <a:p>
            <a:pPr>
              <a:spcBef>
                <a:spcPct val="0"/>
              </a:spcBef>
            </a:pP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715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37891" name="角丸四角形 40"/>
          <p:cNvSpPr>
            <a:spLocks noChangeArrowheads="1"/>
          </p:cNvSpPr>
          <p:nvPr/>
        </p:nvSpPr>
        <p:spPr bwMode="auto">
          <a:xfrm>
            <a:off x="1122575" y="90487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探針</a:t>
            </a:r>
          </a:p>
        </p:txBody>
      </p:sp>
      <p:sp>
        <p:nvSpPr>
          <p:cNvPr id="37892" name="角丸四角形 41"/>
          <p:cNvSpPr>
            <a:spLocks noChangeArrowheads="1"/>
          </p:cNvSpPr>
          <p:nvPr/>
        </p:nvSpPr>
        <p:spPr bwMode="auto">
          <a:xfrm>
            <a:off x="4111243" y="90487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試料</a:t>
            </a:r>
          </a:p>
        </p:txBody>
      </p:sp>
      <p:sp>
        <p:nvSpPr>
          <p:cNvPr id="37893" name="角丸四角形 42"/>
          <p:cNvSpPr>
            <a:spLocks noChangeArrowheads="1"/>
          </p:cNvSpPr>
          <p:nvPr/>
        </p:nvSpPr>
        <p:spPr bwMode="auto">
          <a:xfrm>
            <a:off x="7919202" y="904875"/>
            <a:ext cx="850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37894" name="正方形/長方形 48"/>
          <p:cNvSpPr>
            <a:spLocks noChangeArrowheads="1"/>
          </p:cNvSpPr>
          <p:nvPr/>
        </p:nvSpPr>
        <p:spPr bwMode="auto">
          <a:xfrm>
            <a:off x="179388" y="539750"/>
            <a:ext cx="27574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探針と試料から</a:t>
            </a:r>
            <a:r>
              <a:rPr lang="en-US" altLang="ja-JP" sz="1600">
                <a:solidFill>
                  <a:srgbClr val="FF0000"/>
                </a:solidFill>
              </a:rPr>
              <a:t>AFM</a:t>
            </a:r>
            <a:r>
              <a:rPr lang="ja-JP" altLang="en-US" sz="1600">
                <a:solidFill>
                  <a:srgbClr val="FF0000"/>
                </a:solidFill>
              </a:rPr>
              <a:t>像を予測</a:t>
            </a:r>
          </a:p>
        </p:txBody>
      </p:sp>
      <p:sp>
        <p:nvSpPr>
          <p:cNvPr id="37895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200025" y="1382765"/>
            <a:ext cx="9365627" cy="1762126"/>
            <a:chOff x="200025" y="1412875"/>
            <a:chExt cx="5357813" cy="1008063"/>
          </a:xfrm>
        </p:grpSpPr>
        <p:pic>
          <p:nvPicPr>
            <p:cNvPr id="37896" name="Picture 8" descr="geoafm_test001samp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5788" y="1412875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7" name="Picture 9" descr="geoafm_test001ti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" y="1412875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8" name="Picture 10" descr="geoafm_test001imag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838" y="1412875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3" name="AutoShape 19"/>
            <p:cNvSpPr>
              <a:spLocks noChangeArrowheads="1"/>
            </p:cNvSpPr>
            <p:nvPr/>
          </p:nvSpPr>
          <p:spPr bwMode="auto">
            <a:xfrm>
              <a:off x="3368675" y="1700213"/>
              <a:ext cx="690563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37920" name="Text Box 32"/>
          <p:cNvSpPr txBox="1">
            <a:spLocks noChangeArrowheads="1"/>
          </p:cNvSpPr>
          <p:nvPr/>
        </p:nvSpPr>
        <p:spPr bwMode="auto">
          <a:xfrm>
            <a:off x="200026" y="3140960"/>
            <a:ext cx="9365626" cy="8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ピラミッド型探針を使用した、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HOPG (Highly Oriented Pyrolytic Graphite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：高配向熱分解黒鉛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上に配置されたラクトン系高分子量ポリマー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(CLG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：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ε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カプロラクトン・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(L)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ラクチド・グリコリド共重合体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像を、シミュレーションによって求めたものです。 </a:t>
            </a:r>
          </a:p>
        </p:txBody>
      </p:sp>
      <p:sp>
        <p:nvSpPr>
          <p:cNvPr id="37921" name="AutoShape 19"/>
          <p:cNvSpPr>
            <a:spLocks noChangeArrowheads="1"/>
          </p:cNvSpPr>
          <p:nvPr/>
        </p:nvSpPr>
        <p:spPr bwMode="auto">
          <a:xfrm>
            <a:off x="5997207" y="908050"/>
            <a:ext cx="690563" cy="430213"/>
          </a:xfrm>
          <a:prstGeom prst="rightArrow">
            <a:avLst>
              <a:gd name="adj1" fmla="val 49815"/>
              <a:gd name="adj2" fmla="val 60194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15" name="グループ化 14"/>
          <p:cNvGrpSpPr/>
          <p:nvPr/>
        </p:nvGrpSpPr>
        <p:grpSpPr>
          <a:xfrm>
            <a:off x="200025" y="4149100"/>
            <a:ext cx="9368385" cy="1762645"/>
            <a:chOff x="200025" y="2530475"/>
            <a:chExt cx="5357813" cy="1008063"/>
          </a:xfrm>
        </p:grpSpPr>
        <p:pic>
          <p:nvPicPr>
            <p:cNvPr id="16" name="Picture 11" descr="geoafm_test002ima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838" y="2530475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 descr="geoafm_test002sampl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5788" y="2530475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3" descr="geoafm_test002tip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" y="2530475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3368675" y="2744788"/>
              <a:ext cx="690563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200026" y="5928232"/>
            <a:ext cx="9365626" cy="80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先端が二股になっている不完全な探針を使って、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HOPG (Highly Oriented Pyrolytic Graphite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：高配向熱分解黒鉛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上に配置されたラクトン系高分子量ポリマー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(CLG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：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ε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カプロラクトン・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(L)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ラクチド・グリコリド共重合体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像をシミュレーションによって求めたものです。 </a:t>
            </a:r>
          </a:p>
        </p:txBody>
      </p:sp>
    </p:spTree>
    <p:extLst>
      <p:ext uri="{BB962C8B-B14F-4D97-AF65-F5344CB8AC3E}">
        <p14:creationId xmlns:p14="http://schemas.microsoft.com/office/powerpoint/2010/main" val="33494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14482</TotalTime>
  <Words>139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1021</cp:revision>
  <dcterms:created xsi:type="dcterms:W3CDTF">2014-03-31T02:49:52Z</dcterms:created>
  <dcterms:modified xsi:type="dcterms:W3CDTF">2016-08-31T02:51:37Z</dcterms:modified>
</cp:coreProperties>
</file>