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908" r:id="rId4"/>
    <p:sldId id="909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CG_ForceCurve_Inorganic_002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A2294-EB08-47FD-A434-49C06D54B1E1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20801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xmlns="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xmlns="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Force_curve_fullwidth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6513" y="2487613"/>
            <a:ext cx="3455987" cy="24447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18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【CG】CNT</a:t>
            </a:r>
            <a:r>
              <a:rPr lang="ja-JP" altLang="en-US" dirty="0" smtClean="0"/>
              <a:t>に対するフォースカーブのヒステリシス</a:t>
            </a:r>
          </a:p>
        </p:txBody>
      </p:sp>
      <p:pic>
        <p:nvPicPr>
          <p:cNvPr id="121860" name="Picture 4" descr="progress_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77188" y="620713"/>
            <a:ext cx="1873250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1" name="Picture 5" descr="progress_3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95988" y="620713"/>
            <a:ext cx="1873250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2" name="Picture 6" descr="progress_5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0713"/>
            <a:ext cx="1873250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3" name="Picture 7" descr="progress_6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33588" y="620713"/>
            <a:ext cx="1873250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4" name="Picture 8" descr="progress_10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563" y="620713"/>
            <a:ext cx="1871662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5" name="Picture 9" descr="Force_curve_smallwidth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487613"/>
            <a:ext cx="3455988" cy="24431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1866" name="Rectangle 10"/>
          <p:cNvSpPr>
            <a:spLocks noChangeArrowheads="1"/>
          </p:cNvSpPr>
          <p:nvPr/>
        </p:nvSpPr>
        <p:spPr bwMode="auto">
          <a:xfrm>
            <a:off x="55563" y="2420938"/>
            <a:ext cx="225425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200" b="1">
                <a:solidFill>
                  <a:schemeClr val="tx1"/>
                </a:solidFill>
                <a:latin typeface="Arial" panose="020B0604020202020204" pitchFamily="34" charset="0"/>
              </a:rPr>
              <a:t>Tip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: capped SWCNT, </a:t>
            </a:r>
          </a:p>
          <a:p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diameter = 7.99 Å, </a:t>
            </a:r>
          </a:p>
          <a:p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length = 12.08 Å, </a:t>
            </a:r>
          </a:p>
          <a:p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Atomic configuration is fixed.</a:t>
            </a:r>
          </a:p>
          <a:p>
            <a:endParaRPr lang="en-US" altLang="ja-JP" sz="1200">
              <a:solidFill>
                <a:schemeClr val="tx1"/>
              </a:solidFill>
              <a:latin typeface="Arial" panose="020B0604020202020204" pitchFamily="34" charset="0"/>
            </a:endParaRPr>
          </a:p>
          <a:p>
            <a:r>
              <a:rPr lang="en-US" altLang="ja-JP" sz="1200" b="1">
                <a:solidFill>
                  <a:schemeClr val="tx1"/>
                </a:solidFill>
                <a:latin typeface="Arial" panose="020B0604020202020204" pitchFamily="34" charset="0"/>
              </a:rPr>
              <a:t>Sample</a:t>
            </a:r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: SWCNT, </a:t>
            </a:r>
          </a:p>
          <a:p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diameter = 15.57 Å, </a:t>
            </a:r>
          </a:p>
          <a:p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length = 40.95 Å, </a:t>
            </a:r>
          </a:p>
          <a:p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both edges are fixed in space, </a:t>
            </a:r>
          </a:p>
          <a:p>
            <a:r>
              <a:rPr lang="en-US" altLang="ja-JP" sz="1200">
                <a:solidFill>
                  <a:schemeClr val="tx1"/>
                </a:solidFill>
                <a:latin typeface="Arial" panose="020B0604020202020204" pitchFamily="34" charset="0"/>
              </a:rPr>
              <a:t>the others can be relaxed. </a:t>
            </a:r>
          </a:p>
        </p:txBody>
      </p:sp>
      <p:sp>
        <p:nvSpPr>
          <p:cNvPr id="121867" name="Rectangle 11"/>
          <p:cNvSpPr>
            <a:spLocks noChangeArrowheads="1"/>
          </p:cNvSpPr>
          <p:nvPr/>
        </p:nvSpPr>
        <p:spPr bwMode="auto">
          <a:xfrm>
            <a:off x="4232275" y="3640138"/>
            <a:ext cx="504825" cy="75882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ja-JP" altLang="en-US"/>
          </a:p>
        </p:txBody>
      </p:sp>
      <p:sp>
        <p:nvSpPr>
          <p:cNvPr id="121868" name="Line 12"/>
          <p:cNvSpPr>
            <a:spLocks noChangeShapeType="1"/>
          </p:cNvSpPr>
          <p:nvPr/>
        </p:nvSpPr>
        <p:spPr bwMode="auto">
          <a:xfrm flipV="1">
            <a:off x="4737100" y="2487613"/>
            <a:ext cx="1511300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121869" name="Line 13"/>
          <p:cNvSpPr>
            <a:spLocks noChangeShapeType="1"/>
          </p:cNvSpPr>
          <p:nvPr/>
        </p:nvSpPr>
        <p:spPr bwMode="auto">
          <a:xfrm>
            <a:off x="4732338" y="4384675"/>
            <a:ext cx="1516062" cy="550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121870" name="Rectangle 14"/>
          <p:cNvSpPr>
            <a:spLocks noChangeArrowheads="1"/>
          </p:cNvSpPr>
          <p:nvPr/>
        </p:nvSpPr>
        <p:spPr bwMode="auto">
          <a:xfrm>
            <a:off x="3152775" y="3998913"/>
            <a:ext cx="1022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ja-JP" sz="1400">
                <a:solidFill>
                  <a:schemeClr val="hlink"/>
                </a:solidFill>
                <a:latin typeface="Arial" panose="020B0604020202020204" pitchFamily="34" charset="0"/>
              </a:rPr>
              <a:t>withdrawal</a:t>
            </a:r>
            <a:endParaRPr lang="ja-JP" altLang="en-US" sz="140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sp>
        <p:nvSpPr>
          <p:cNvPr id="121871" name="Rectangle 15"/>
          <p:cNvSpPr>
            <a:spLocks noChangeArrowheads="1"/>
          </p:cNvSpPr>
          <p:nvPr/>
        </p:nvSpPr>
        <p:spPr bwMode="auto">
          <a:xfrm>
            <a:off x="4160838" y="2847975"/>
            <a:ext cx="971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altLang="ja-JP" sz="1400">
                <a:solidFill>
                  <a:srgbClr val="FF0000"/>
                </a:solidFill>
                <a:latin typeface="Arial" panose="020B0604020202020204" pitchFamily="34" charset="0"/>
              </a:rPr>
              <a:t>approach </a:t>
            </a:r>
          </a:p>
        </p:txBody>
      </p:sp>
      <p:sp>
        <p:nvSpPr>
          <p:cNvPr id="121872" name="Line 16"/>
          <p:cNvSpPr>
            <a:spLocks noChangeShapeType="1"/>
          </p:cNvSpPr>
          <p:nvPr/>
        </p:nvSpPr>
        <p:spPr bwMode="auto">
          <a:xfrm flipH="1" flipV="1">
            <a:off x="4087813" y="2919413"/>
            <a:ext cx="330200" cy="64293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121873" name="Line 17"/>
          <p:cNvSpPr>
            <a:spLocks noChangeShapeType="1"/>
          </p:cNvSpPr>
          <p:nvPr/>
        </p:nvSpPr>
        <p:spPr bwMode="auto">
          <a:xfrm>
            <a:off x="3729038" y="3206750"/>
            <a:ext cx="355600" cy="690563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121874" name="Rectangle 18"/>
          <p:cNvSpPr>
            <a:spLocks noChangeArrowheads="1"/>
          </p:cNvSpPr>
          <p:nvPr/>
        </p:nvSpPr>
        <p:spPr bwMode="auto">
          <a:xfrm>
            <a:off x="4522788" y="5006975"/>
            <a:ext cx="302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ja-JP" altLang="en-US">
                <a:solidFill>
                  <a:schemeClr val="tx1"/>
                </a:solidFill>
                <a:latin typeface="Arial" panose="020B0604020202020204" pitchFamily="34" charset="0"/>
              </a:rPr>
              <a:t>フォースカーブ（右は拡大図）</a:t>
            </a:r>
            <a:r>
              <a:rPr lang="en-US" altLang="ja-JP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21875" name="Rectangle 19"/>
          <p:cNvSpPr>
            <a:spLocks noChangeArrowheads="1"/>
          </p:cNvSpPr>
          <p:nvPr/>
        </p:nvSpPr>
        <p:spPr bwMode="auto">
          <a:xfrm>
            <a:off x="130175" y="5360988"/>
            <a:ext cx="9502775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探針が試料を押し込むときのフォースカーブと、試料から離れるときのフォースカーブが異なる。すなわちヒステリシスが発現した。斥力のカーブにはジグザグ構造が見られる。接近させるときは斥力が少しずつ高くなり、あるところで急激に斥力が弱くなる。これが繰り返される。斥力が弱くなるところでは試料の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CNT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構造の緩和が起こっていると想定される。ただし、具体的にどのような構造変化が斥力の緩和をもたらしているか、そこまではリプレイ動画を見ても分からなかった。</a:t>
            </a:r>
          </a:p>
        </p:txBody>
      </p:sp>
      <p:sp>
        <p:nvSpPr>
          <p:cNvPr id="121876" name="Rectangle 20"/>
          <p:cNvSpPr>
            <a:spLocks noChangeArrowheads="1"/>
          </p:cNvSpPr>
          <p:nvPr/>
        </p:nvSpPr>
        <p:spPr bwMode="auto">
          <a:xfrm>
            <a:off x="6753225" y="4221163"/>
            <a:ext cx="1022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ja-JP" sz="1400">
                <a:solidFill>
                  <a:schemeClr val="hlink"/>
                </a:solidFill>
                <a:latin typeface="Arial" panose="020B0604020202020204" pitchFamily="34" charset="0"/>
              </a:rPr>
              <a:t>withdrawal</a:t>
            </a:r>
            <a:endParaRPr lang="ja-JP" altLang="en-US" sz="140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sp>
        <p:nvSpPr>
          <p:cNvPr id="121877" name="Rectangle 21"/>
          <p:cNvSpPr>
            <a:spLocks noChangeArrowheads="1"/>
          </p:cNvSpPr>
          <p:nvPr/>
        </p:nvSpPr>
        <p:spPr bwMode="auto">
          <a:xfrm>
            <a:off x="8048625" y="3213100"/>
            <a:ext cx="971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altLang="ja-JP" sz="1400">
                <a:solidFill>
                  <a:srgbClr val="FF0000"/>
                </a:solidFill>
                <a:latin typeface="Arial" panose="020B0604020202020204" pitchFamily="34" charset="0"/>
              </a:rPr>
              <a:t>approach </a:t>
            </a:r>
          </a:p>
        </p:txBody>
      </p:sp>
      <p:sp>
        <p:nvSpPr>
          <p:cNvPr id="121878" name="Line 22"/>
          <p:cNvSpPr>
            <a:spLocks noChangeShapeType="1"/>
          </p:cNvSpPr>
          <p:nvPr/>
        </p:nvSpPr>
        <p:spPr bwMode="auto">
          <a:xfrm flipH="1" flipV="1">
            <a:off x="7689850" y="3213100"/>
            <a:ext cx="647700" cy="6492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121879" name="Line 23"/>
          <p:cNvSpPr>
            <a:spLocks noChangeShapeType="1"/>
          </p:cNvSpPr>
          <p:nvPr/>
        </p:nvSpPr>
        <p:spPr bwMode="auto">
          <a:xfrm>
            <a:off x="6824663" y="3716338"/>
            <a:ext cx="576262" cy="504825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121880" name="Line 24"/>
          <p:cNvSpPr>
            <a:spLocks noChangeShapeType="1"/>
          </p:cNvSpPr>
          <p:nvPr/>
        </p:nvSpPr>
        <p:spPr bwMode="auto">
          <a:xfrm>
            <a:off x="2073275" y="765175"/>
            <a:ext cx="23749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121881" name="Rectangle 25"/>
          <p:cNvSpPr>
            <a:spLocks noChangeArrowheads="1"/>
          </p:cNvSpPr>
          <p:nvPr/>
        </p:nvSpPr>
        <p:spPr bwMode="auto">
          <a:xfrm>
            <a:off x="1244600" y="633413"/>
            <a:ext cx="860425" cy="234950"/>
          </a:xfrm>
          <a:prstGeom prst="rect">
            <a:avLst/>
          </a:prstGeom>
          <a:solidFill>
            <a:schemeClr val="bg1">
              <a:alpha val="8313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10800" rIns="36000" bIns="10800" anchor="ctr">
            <a:spAutoFit/>
          </a:bodyPr>
          <a:lstStyle/>
          <a:p>
            <a:pPr algn="ctr"/>
            <a:r>
              <a:rPr lang="en-US" altLang="ja-JP" sz="1400">
                <a:solidFill>
                  <a:srgbClr val="FF0000"/>
                </a:solidFill>
                <a:latin typeface="Arial" panose="020B0604020202020204" pitchFamily="34" charset="0"/>
              </a:rPr>
              <a:t>approach </a:t>
            </a:r>
          </a:p>
        </p:txBody>
      </p:sp>
      <p:sp>
        <p:nvSpPr>
          <p:cNvPr id="121882" name="Line 26"/>
          <p:cNvSpPr>
            <a:spLocks noChangeShapeType="1"/>
          </p:cNvSpPr>
          <p:nvPr/>
        </p:nvSpPr>
        <p:spPr bwMode="auto">
          <a:xfrm>
            <a:off x="5961063" y="765175"/>
            <a:ext cx="2663825" cy="0"/>
          </a:xfrm>
          <a:prstGeom prst="line">
            <a:avLst/>
          </a:prstGeom>
          <a:noFill/>
          <a:ln w="28575">
            <a:solidFill>
              <a:srgbClr val="66FF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121883" name="Rectangle 27"/>
          <p:cNvSpPr>
            <a:spLocks noChangeArrowheads="1"/>
          </p:cNvSpPr>
          <p:nvPr/>
        </p:nvSpPr>
        <p:spPr bwMode="auto">
          <a:xfrm>
            <a:off x="4987925" y="647700"/>
            <a:ext cx="911225" cy="234950"/>
          </a:xfrm>
          <a:prstGeom prst="rect">
            <a:avLst/>
          </a:prstGeom>
          <a:solidFill>
            <a:schemeClr val="bg1">
              <a:alpha val="8313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10800" rIns="36000" bIns="10800">
            <a:spAutoFit/>
          </a:bodyPr>
          <a:lstStyle/>
          <a:p>
            <a:pPr algn="ctr"/>
            <a:r>
              <a:rPr lang="en-US" altLang="ja-JP" sz="1400">
                <a:solidFill>
                  <a:schemeClr val="hlink"/>
                </a:solidFill>
                <a:latin typeface="Arial" panose="020B0604020202020204" pitchFamily="34" charset="0"/>
              </a:rPr>
              <a:t>withdrawal</a:t>
            </a:r>
            <a:endParaRPr lang="ja-JP" altLang="en-US" sz="140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sp>
        <p:nvSpPr>
          <p:cNvPr id="121884" name="Line 28"/>
          <p:cNvSpPr>
            <a:spLocks noChangeShapeType="1"/>
          </p:cNvSpPr>
          <p:nvPr/>
        </p:nvSpPr>
        <p:spPr bwMode="auto">
          <a:xfrm flipH="1">
            <a:off x="5097463" y="4149725"/>
            <a:ext cx="617537" cy="47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121885" name="Line 29"/>
          <p:cNvSpPr>
            <a:spLocks noChangeShapeType="1"/>
          </p:cNvSpPr>
          <p:nvPr/>
        </p:nvSpPr>
        <p:spPr bwMode="auto">
          <a:xfrm>
            <a:off x="5097463" y="4437063"/>
            <a:ext cx="6477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（参考）</a:t>
            </a:r>
            <a:r>
              <a:rPr lang="en-US" altLang="ja-JP" dirty="0" smtClean="0"/>
              <a:t>CNT</a:t>
            </a:r>
            <a:r>
              <a:rPr lang="ja-JP" altLang="en-US" dirty="0" smtClean="0"/>
              <a:t>に対するフォースカーブのヒステリシス、実験例</a:t>
            </a:r>
          </a:p>
        </p:txBody>
      </p:sp>
      <p:sp>
        <p:nvSpPr>
          <p:cNvPr id="122883" name="角丸四角形 5"/>
          <p:cNvSpPr>
            <a:spLocks noChangeArrowheads="1"/>
          </p:cNvSpPr>
          <p:nvPr/>
        </p:nvSpPr>
        <p:spPr bwMode="auto">
          <a:xfrm>
            <a:off x="184150" y="685800"/>
            <a:ext cx="9521825" cy="4830763"/>
          </a:xfrm>
          <a:prstGeom prst="roundRect">
            <a:avLst>
              <a:gd name="adj" fmla="val 8319"/>
            </a:avLst>
          </a:prstGeom>
          <a:noFill/>
          <a:ln w="1905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 useBgFill="1">
        <p:nvSpPr>
          <p:cNvPr id="122884" name="Text Box 8"/>
          <p:cNvSpPr txBox="1">
            <a:spLocks noChangeArrowheads="1"/>
          </p:cNvSpPr>
          <p:nvPr/>
        </p:nvSpPr>
        <p:spPr bwMode="auto">
          <a:xfrm>
            <a:off x="776288" y="476250"/>
            <a:ext cx="1644650" cy="45720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b="1">
                <a:solidFill>
                  <a:srgbClr val="D72454"/>
                </a:solidFill>
                <a:latin typeface="Calibri" panose="020F0502020204030204" pitchFamily="34" charset="0"/>
              </a:rPr>
              <a:t>Experiment</a:t>
            </a:r>
          </a:p>
        </p:txBody>
      </p:sp>
      <p:sp>
        <p:nvSpPr>
          <p:cNvPr id="122885" name="Rectangle 5"/>
          <p:cNvSpPr>
            <a:spLocks noChangeArrowheads="1"/>
          </p:cNvSpPr>
          <p:nvPr/>
        </p:nvSpPr>
        <p:spPr bwMode="auto">
          <a:xfrm>
            <a:off x="573088" y="887413"/>
            <a:ext cx="5118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S. Decossas et al., Europhys. Lett., </a:t>
            </a:r>
            <a:r>
              <a:rPr lang="en-US" altLang="ja-JP" sz="1400" b="1">
                <a:solidFill>
                  <a:schemeClr val="tx1"/>
                </a:solidFill>
                <a:latin typeface="Arial" panose="020B0604020202020204" pitchFamily="34" charset="0"/>
              </a:rPr>
              <a:t>53 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(6), pp. 742-748 (2001).</a:t>
            </a:r>
          </a:p>
        </p:txBody>
      </p:sp>
      <p:pic>
        <p:nvPicPr>
          <p:cNvPr id="12288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925" y="1333500"/>
            <a:ext cx="610552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87" name="Rectangle 7"/>
          <p:cNvSpPr>
            <a:spLocks noChangeArrowheads="1"/>
          </p:cNvSpPr>
          <p:nvPr/>
        </p:nvSpPr>
        <p:spPr bwMode="auto">
          <a:xfrm>
            <a:off x="344488" y="4087813"/>
            <a:ext cx="9217025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MWCNT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カーペットに対して、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Si</a:t>
            </a:r>
            <a:r>
              <a:rPr lang="en-US" altLang="ja-JP" sz="1600" baseline="-25000">
                <a:solidFill>
                  <a:schemeClr val="tx1"/>
                </a:solidFill>
                <a:latin typeface="Arial" panose="020B0604020202020204" pitchFamily="34" charset="0"/>
              </a:rPr>
              <a:t>3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N</a:t>
            </a:r>
            <a:r>
              <a:rPr lang="en-US" altLang="ja-JP" sz="1600" baseline="-2500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探針によるフォースカーブの測定を行い、粘性や弾性を調査したもの。探針が試料を押し込んでから離れようとするとき、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CNT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が探針にくっついてくる。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1000 nm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において、探針が試料から離れるときに力の急激なジャンプが現れる。探針になおくっついている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CNT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があり、</a:t>
            </a:r>
            <a:r>
              <a:rPr lang="en-US" altLang="ja-JP" sz="1600">
                <a:solidFill>
                  <a:schemeClr val="tx1"/>
                </a:solidFill>
                <a:latin typeface="Arial" panose="020B0604020202020204" pitchFamily="34" charset="0"/>
              </a:rPr>
              <a:t>2000 nm</a:t>
            </a:r>
            <a:r>
              <a:rPr lang="ja-JP" altLang="en-US" sz="1600">
                <a:solidFill>
                  <a:schemeClr val="tx1"/>
                </a:solidFill>
                <a:latin typeface="Arial" panose="020B0604020202020204" pitchFamily="34" charset="0"/>
              </a:rPr>
              <a:t>以上のフォースカーブの形状の原因になる。</a:t>
            </a:r>
          </a:p>
        </p:txBody>
      </p:sp>
      <p:sp>
        <p:nvSpPr>
          <p:cNvPr id="122888" name="Rectangle 8"/>
          <p:cNvSpPr>
            <a:spLocks noChangeArrowheads="1"/>
          </p:cNvSpPr>
          <p:nvPr/>
        </p:nvSpPr>
        <p:spPr bwMode="auto">
          <a:xfrm>
            <a:off x="344488" y="5589588"/>
            <a:ext cx="92170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25475" indent="-2825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20750" indent="-227013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31913" indent="-227013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857375" indent="-23018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314575" indent="-2301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771775" indent="-2301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228975" indent="-2301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686175" indent="-2301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600"/>
              <a:t>SPM</a:t>
            </a:r>
            <a:r>
              <a:rPr lang="ja-JP" altLang="en-US" sz="1600"/>
              <a:t>シミュレータで再現することはできない。</a:t>
            </a:r>
          </a:p>
        </p:txBody>
      </p:sp>
      <p:sp>
        <p:nvSpPr>
          <p:cNvPr id="122889" name="Rectangle 9"/>
          <p:cNvSpPr>
            <a:spLocks noChangeArrowheads="1"/>
          </p:cNvSpPr>
          <p:nvPr/>
        </p:nvSpPr>
        <p:spPr bwMode="auto">
          <a:xfrm>
            <a:off x="6681788" y="1123950"/>
            <a:ext cx="2894012" cy="264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測定環境：　</a:t>
            </a:r>
          </a:p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　　大気中、室温、湿度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40%</a:t>
            </a:r>
          </a:p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装置：</a:t>
            </a:r>
          </a:p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　　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Digital Dimension 3100 AFM</a:t>
            </a:r>
          </a:p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カンチレバーのばね定数：</a:t>
            </a:r>
          </a:p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　　 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0.58 or 0.06 N/m</a:t>
            </a:r>
          </a:p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探針：</a:t>
            </a:r>
          </a:p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　　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Si</a:t>
            </a:r>
            <a:r>
              <a:rPr lang="en-US" altLang="ja-JP" sz="1400" baseline="-25000">
                <a:solidFill>
                  <a:schemeClr val="tx1"/>
                </a:solidFill>
                <a:latin typeface="Arial" panose="020B0604020202020204" pitchFamily="34" charset="0"/>
              </a:rPr>
              <a:t>3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N</a:t>
            </a:r>
            <a:r>
              <a:rPr lang="en-US" altLang="ja-JP" sz="1400" baseline="-2500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探針、先端の半径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20-50nm</a:t>
            </a:r>
          </a:p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試料：</a:t>
            </a:r>
          </a:p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　　絡まった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MWCNT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のカーペット</a:t>
            </a:r>
          </a:p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　　典型的な直径はおよそ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25 nm</a:t>
            </a:r>
          </a:p>
          <a:p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　　長さは数百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nm</a:t>
            </a:r>
            <a:r>
              <a:rPr lang="ja-JP" altLang="en-US" sz="1400">
                <a:solidFill>
                  <a:schemeClr val="tx1"/>
                </a:solidFill>
                <a:latin typeface="Arial" panose="020B0604020202020204" pitchFamily="34" charset="0"/>
              </a:rPr>
              <a:t>から数</a:t>
            </a:r>
            <a:r>
              <a:rPr lang="en-US" altLang="ja-JP" sz="1400">
                <a:solidFill>
                  <a:schemeClr val="tx1"/>
                </a:solidFill>
                <a:latin typeface="Arial" panose="020B0604020202020204" pitchFamily="34" charset="0"/>
              </a:rPr>
              <a:t>μm</a:t>
            </a:r>
            <a:endParaRPr lang="ja-JP" altLang="en-US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22890" name="Rectangle 10"/>
          <p:cNvSpPr>
            <a:spLocks noChangeArrowheads="1"/>
          </p:cNvSpPr>
          <p:nvPr/>
        </p:nvSpPr>
        <p:spPr bwMode="auto">
          <a:xfrm>
            <a:off x="344488" y="5589588"/>
            <a:ext cx="92170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25475" indent="-2825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20750" indent="-227013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31913" indent="-227013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857375" indent="-23018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314575" indent="-2301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771775" indent="-2301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228975" indent="-2301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686175" indent="-2301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600"/>
              <a:t>SPM</a:t>
            </a:r>
            <a:r>
              <a:rPr lang="ja-JP" altLang="en-US" sz="1600"/>
              <a:t>シミュレータで再現することはできない。</a:t>
            </a:r>
          </a:p>
        </p:txBody>
      </p:sp>
      <p:sp>
        <p:nvSpPr>
          <p:cNvPr id="122891" name="Rectangle 11"/>
          <p:cNvSpPr>
            <a:spLocks noChangeArrowheads="1"/>
          </p:cNvSpPr>
          <p:nvPr/>
        </p:nvSpPr>
        <p:spPr bwMode="auto">
          <a:xfrm>
            <a:off x="704850" y="5876925"/>
            <a:ext cx="89281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1809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444500" indent="-2825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739775" indent="-227013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150938" indent="-227013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6400" indent="-23018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3600" indent="-2301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90800" indent="-2301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8000" indent="-2301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5200" indent="-2301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ja-JP" sz="1600"/>
              <a:t>FemAFM</a:t>
            </a:r>
            <a:r>
              <a:rPr lang="ja-JP" altLang="en-US" sz="1600"/>
              <a:t>では試料形状の大きな変化を扱うことができない。</a:t>
            </a:r>
          </a:p>
          <a:p>
            <a:pPr>
              <a:spcBef>
                <a:spcPct val="0"/>
              </a:spcBef>
            </a:pPr>
            <a:r>
              <a:rPr lang="en-US" altLang="ja-JP" sz="1600"/>
              <a:t>CG/MD</a:t>
            </a:r>
            <a:r>
              <a:rPr lang="ja-JP" altLang="en-US" sz="1600"/>
              <a:t>で扱うには系のサイズが大きすぎる；　</a:t>
            </a:r>
            <a:r>
              <a:rPr lang="en-US" altLang="ja-JP" sz="1600"/>
              <a:t>1000 nm</a:t>
            </a:r>
            <a:r>
              <a:rPr lang="ja-JP" altLang="en-US" sz="1600"/>
              <a:t>ものスケールを扱うのは現実的に不可能。</a:t>
            </a:r>
          </a:p>
          <a:p>
            <a:pPr>
              <a:spcBef>
                <a:spcPct val="0"/>
              </a:spcBef>
            </a:pPr>
            <a:r>
              <a:rPr lang="ja-JP" altLang="en-US" sz="1600"/>
              <a:t>試料の一部が探針にくっついて剥がれることは想定していない。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14568</TotalTime>
  <Words>342</Words>
  <Application>Microsoft Office PowerPoint</Application>
  <PresentationFormat>A4 210 x 297 mm</PresentationFormat>
  <Paragraphs>42</Paragraphs>
  <Slides>2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2</vt:i4>
      </vt:variant>
    </vt:vector>
  </HeadingPairs>
  <TitlesOfParts>
    <vt:vector size="5" baseType="lpstr">
      <vt:lpstr>標準デザイン</vt:lpstr>
      <vt:lpstr>デザインの設定</vt:lpstr>
      <vt:lpstr>1_標準デザイン</vt:lpstr>
      <vt:lpstr>【CG】CNTに対するフォースカーブのヒステリシス</vt:lpstr>
      <vt:lpstr>（参考）CNTに対するフォースカーブのヒステリシス、実験例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1027</cp:revision>
  <dcterms:created xsi:type="dcterms:W3CDTF">2014-03-31T02:49:52Z</dcterms:created>
  <dcterms:modified xsi:type="dcterms:W3CDTF">2016-09-02T04:48:55Z</dcterms:modified>
</cp:coreProperties>
</file>