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079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497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DFTB_ConstCurrentSTM_Inorganic_007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  <p:sp>
        <p:nvSpPr>
          <p:cNvPr id="254980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07B4E1-8C2D-4BDA-B320-CFCB33EFE17A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7490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Constant current STM image of Si(110):H</a:t>
            </a:r>
            <a:endParaRPr lang="ja-JP" altLang="en-US" sz="2000" dirty="0" smtClean="0"/>
          </a:p>
        </p:txBody>
      </p:sp>
      <p:sp>
        <p:nvSpPr>
          <p:cNvPr id="253955" name="テキスト ボックス 14"/>
          <p:cNvSpPr txBox="1">
            <a:spLocks noChangeArrowheads="1"/>
          </p:cNvSpPr>
          <p:nvPr/>
        </p:nvSpPr>
        <p:spPr bwMode="auto">
          <a:xfrm>
            <a:off x="488950" y="2420938"/>
            <a:ext cx="2303463" cy="738187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</a:t>
            </a:r>
            <a:r>
              <a:rPr lang="en-US" altLang="ja-JP" sz="1400">
                <a:solidFill>
                  <a:schemeClr val="tx1"/>
                </a:solidFill>
              </a:rPr>
              <a:t>: 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W</a:t>
            </a:r>
            <a:r>
              <a:rPr lang="en-US" altLang="ja-JP" sz="1400" baseline="-25000">
                <a:solidFill>
                  <a:srgbClr val="000000"/>
                </a:solidFill>
                <a:latin typeface="Arial" panose="020B0604020202020204" pitchFamily="34" charset="0"/>
              </a:rPr>
              <a:t>14</a:t>
            </a:r>
            <a:endParaRPr lang="en-US" altLang="ja-JP" sz="1400" baseline="-25000">
              <a:solidFill>
                <a:schemeClr val="tx1"/>
              </a:solidFill>
            </a:endParaRP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試料</a:t>
            </a:r>
            <a:r>
              <a:rPr lang="en-US" altLang="ja-JP" sz="1400">
                <a:solidFill>
                  <a:schemeClr val="tx1"/>
                </a:solidFill>
              </a:rPr>
              <a:t>:</a:t>
            </a:r>
            <a:r>
              <a:rPr lang="ja-JP" altLang="en-US" sz="1400">
                <a:solidFill>
                  <a:schemeClr val="tx1"/>
                </a:solidFill>
              </a:rPr>
              <a:t>水素終端された</a:t>
            </a:r>
            <a:r>
              <a:rPr lang="en-US" altLang="ja-JP" sz="1400">
                <a:solidFill>
                  <a:schemeClr val="tx1"/>
                </a:solidFill>
              </a:rPr>
              <a:t>Si(110)</a:t>
            </a:r>
            <a:endParaRPr lang="en-US" altLang="ja-JP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ja-JP" altLang="en-US" sz="1400">
                <a:solidFill>
                  <a:srgbClr val="000000"/>
                </a:solidFill>
                <a:latin typeface="Arial" panose="020B0604020202020204" pitchFamily="34" charset="0"/>
              </a:rPr>
              <a:t>手法</a:t>
            </a:r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:constant current STM</a:t>
            </a:r>
          </a:p>
        </p:txBody>
      </p:sp>
      <p:pic>
        <p:nvPicPr>
          <p:cNvPr id="253956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906463"/>
            <a:ext cx="2303463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3957" name="グループ化 9"/>
          <p:cNvGrpSpPr>
            <a:grpSpLocks/>
          </p:cNvGrpSpPr>
          <p:nvPr/>
        </p:nvGrpSpPr>
        <p:grpSpPr bwMode="auto">
          <a:xfrm>
            <a:off x="112713" y="3379788"/>
            <a:ext cx="4827587" cy="3068637"/>
            <a:chOff x="113359" y="3380007"/>
            <a:chExt cx="4826338" cy="3068514"/>
          </a:xfrm>
        </p:grpSpPr>
        <p:sp>
          <p:nvSpPr>
            <p:cNvPr id="253968" name="角丸四角形 22"/>
            <p:cNvSpPr>
              <a:spLocks noChangeArrowheads="1"/>
            </p:cNvSpPr>
            <p:nvPr/>
          </p:nvSpPr>
          <p:spPr bwMode="auto">
            <a:xfrm>
              <a:off x="113359" y="3380007"/>
              <a:ext cx="4826338" cy="3068514"/>
            </a:xfrm>
            <a:prstGeom prst="roundRect">
              <a:avLst>
                <a:gd name="adj" fmla="val 10486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53969" name="図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2565" y="3865610"/>
              <a:ext cx="2472273" cy="2008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3970" name="Rectangle 18"/>
            <p:cNvSpPr>
              <a:spLocks noChangeArrowheads="1"/>
            </p:cNvSpPr>
            <p:nvPr/>
          </p:nvSpPr>
          <p:spPr bwMode="auto">
            <a:xfrm>
              <a:off x="324727" y="3447228"/>
              <a:ext cx="19449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Simulated result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53958" name="グループ化 11"/>
          <p:cNvGrpSpPr>
            <a:grpSpLocks/>
          </p:cNvGrpSpPr>
          <p:nvPr/>
        </p:nvGrpSpPr>
        <p:grpSpPr bwMode="auto">
          <a:xfrm>
            <a:off x="5121275" y="927100"/>
            <a:ext cx="4679950" cy="5543550"/>
            <a:chOff x="5097019" y="2924930"/>
            <a:chExt cx="4680651" cy="3528490"/>
          </a:xfrm>
        </p:grpSpPr>
        <p:sp>
          <p:nvSpPr>
            <p:cNvPr id="253966" name="角丸四角形 14"/>
            <p:cNvSpPr>
              <a:spLocks noChangeArrowheads="1"/>
            </p:cNvSpPr>
            <p:nvPr/>
          </p:nvSpPr>
          <p:spPr bwMode="auto">
            <a:xfrm>
              <a:off x="5097019" y="2924930"/>
              <a:ext cx="4680651" cy="3528490"/>
            </a:xfrm>
            <a:prstGeom prst="roundRect">
              <a:avLst>
                <a:gd name="adj" fmla="val 9324"/>
              </a:avLst>
            </a:prstGeom>
            <a:solidFill>
              <a:srgbClr val="FFCCCC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3967" name="Rectangle 18"/>
            <p:cNvSpPr>
              <a:spLocks noChangeArrowheads="1"/>
            </p:cNvSpPr>
            <p:nvPr/>
          </p:nvSpPr>
          <p:spPr bwMode="auto">
            <a:xfrm>
              <a:off x="5312358" y="2924930"/>
              <a:ext cx="19449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cf. Experiment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253959" name="図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1674813"/>
            <a:ext cx="3554413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3960" name="テキスト ボックス 2"/>
          <p:cNvSpPr txBox="1">
            <a:spLocks noChangeArrowheads="1"/>
          </p:cNvSpPr>
          <p:nvPr/>
        </p:nvSpPr>
        <p:spPr bwMode="auto">
          <a:xfrm>
            <a:off x="5816600" y="5334000"/>
            <a:ext cx="3554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fr-FR" altLang="ja-JP">
                <a:solidFill>
                  <a:schemeClr val="tx1"/>
                </a:solidFill>
              </a:rPr>
              <a:t>Appl. Phys. Lett. 85, 6254 (2004)</a:t>
            </a: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253961" name="テキスト ボックス 3"/>
          <p:cNvSpPr txBox="1">
            <a:spLocks noChangeArrowheads="1"/>
          </p:cNvSpPr>
          <p:nvPr/>
        </p:nvSpPr>
        <p:spPr bwMode="auto">
          <a:xfrm>
            <a:off x="5816600" y="5703888"/>
            <a:ext cx="355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ja-JP" altLang="en-US">
                <a:solidFill>
                  <a:schemeClr val="tx1"/>
                </a:solidFill>
              </a:rPr>
              <a:t>試料バイアス</a:t>
            </a:r>
            <a:r>
              <a:rPr lang="en-US" altLang="ja-JP">
                <a:solidFill>
                  <a:schemeClr val="tx1"/>
                </a:solidFill>
              </a:rPr>
              <a:t>-2.0V</a:t>
            </a:r>
            <a:r>
              <a:rPr lang="ja-JP" altLang="en-US">
                <a:solidFill>
                  <a:schemeClr val="tx1"/>
                </a:solidFill>
              </a:rPr>
              <a:t>、 電流 </a:t>
            </a:r>
            <a:r>
              <a:rPr lang="en-US" altLang="ja-JP">
                <a:solidFill>
                  <a:schemeClr val="tx1"/>
                </a:solidFill>
              </a:rPr>
              <a:t>0.3nA</a:t>
            </a: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253962" name="テキスト ボックス 20"/>
          <p:cNvSpPr txBox="1">
            <a:spLocks noChangeArrowheads="1"/>
          </p:cNvSpPr>
          <p:nvPr/>
        </p:nvSpPr>
        <p:spPr bwMode="auto">
          <a:xfrm>
            <a:off x="776288" y="5908675"/>
            <a:ext cx="3552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ja-JP" altLang="en-US">
                <a:solidFill>
                  <a:schemeClr val="tx1"/>
                </a:solidFill>
              </a:rPr>
              <a:t>探針バイアス</a:t>
            </a:r>
            <a:r>
              <a:rPr lang="en-US" altLang="ja-JP">
                <a:solidFill>
                  <a:schemeClr val="tx1"/>
                </a:solidFill>
              </a:rPr>
              <a:t>+2.0V</a:t>
            </a:r>
            <a:r>
              <a:rPr lang="ja-JP" altLang="en-US">
                <a:solidFill>
                  <a:schemeClr val="tx1"/>
                </a:solidFill>
              </a:rPr>
              <a:t>、 電流 </a:t>
            </a:r>
            <a:r>
              <a:rPr lang="en-US" altLang="ja-JP">
                <a:solidFill>
                  <a:schemeClr val="tx1"/>
                </a:solidFill>
              </a:rPr>
              <a:t>2000nA</a:t>
            </a: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253963" name="テキスト ボックス 10"/>
          <p:cNvSpPr txBox="1">
            <a:spLocks noChangeArrowheads="1"/>
          </p:cNvSpPr>
          <p:nvPr/>
        </p:nvSpPr>
        <p:spPr bwMode="auto">
          <a:xfrm>
            <a:off x="2997200" y="2143125"/>
            <a:ext cx="1800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ja-JP" altLang="en-US">
                <a:solidFill>
                  <a:srgbClr val="FF0000"/>
                </a:solidFill>
              </a:rPr>
              <a:t>ジグザグの鎖状構造を再現</a:t>
            </a:r>
          </a:p>
        </p:txBody>
      </p:sp>
      <p:cxnSp>
        <p:nvCxnSpPr>
          <p:cNvPr id="13" name="直線矢印コネクタ 12"/>
          <p:cNvCxnSpPr>
            <a:stCxn id="253963" idx="3"/>
          </p:cNvCxnSpPr>
          <p:nvPr/>
        </p:nvCxnSpPr>
        <p:spPr>
          <a:xfrm>
            <a:off x="4797425" y="2466975"/>
            <a:ext cx="1668463" cy="169863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 flipH="1">
            <a:off x="2647950" y="2924175"/>
            <a:ext cx="1047750" cy="165735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67</Words>
  <Application>Microsoft Office PowerPoint</Application>
  <PresentationFormat>A4 210 x 297 mm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 Constant current STM image of Si(110):H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2016-08-31T04:05:24Z</dcterms:modified>
</cp:coreProperties>
</file>